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46" r:id="rId2"/>
    <p:sldId id="5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17" r:id="rId11"/>
    <p:sldId id="618" r:id="rId12"/>
    <p:sldId id="602" r:id="rId13"/>
    <p:sldId id="603" r:id="rId14"/>
    <p:sldId id="604" r:id="rId15"/>
    <p:sldId id="605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646" r:id="rId24"/>
    <p:sldId id="613" r:id="rId25"/>
    <p:sldId id="614" r:id="rId26"/>
    <p:sldId id="615" r:id="rId27"/>
    <p:sldId id="647" r:id="rId28"/>
    <p:sldId id="648" r:id="rId29"/>
    <p:sldId id="649" r:id="rId30"/>
    <p:sldId id="650" r:id="rId31"/>
    <p:sldId id="651" r:id="rId32"/>
    <p:sldId id="654" r:id="rId33"/>
    <p:sldId id="655" r:id="rId34"/>
    <p:sldId id="656" r:id="rId35"/>
    <p:sldId id="652" r:id="rId36"/>
    <p:sldId id="657" r:id="rId37"/>
    <p:sldId id="658" r:id="rId38"/>
    <p:sldId id="659" r:id="rId39"/>
    <p:sldId id="653" r:id="rId40"/>
    <p:sldId id="660" r:id="rId41"/>
    <p:sldId id="616" r:id="rId42"/>
    <p:sldId id="482" r:id="rId43"/>
    <p:sldId id="622" r:id="rId44"/>
    <p:sldId id="623" r:id="rId45"/>
    <p:sldId id="624" r:id="rId46"/>
    <p:sldId id="625" r:id="rId47"/>
    <p:sldId id="626" r:id="rId48"/>
    <p:sldId id="62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448"/>
    <a:srgbClr val="008000"/>
    <a:srgbClr val="CC66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9005" autoAdjust="0"/>
    <p:restoredTop sz="80345" autoAdjust="0"/>
  </p:normalViewPr>
  <p:slideViewPr>
    <p:cSldViewPr>
      <p:cViewPr>
        <p:scale>
          <a:sx n="75" d="100"/>
          <a:sy n="75" d="100"/>
        </p:scale>
        <p:origin x="-169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8D0632-32E4-47BC-86D1-9DA98E8874A5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363C6B-5029-4DEE-9C5E-0C4395553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CE77F-1F9E-44CD-82D0-339D1D6743E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Useful in paradoxical pain and when morphine tolerance a problem.</a:t>
            </a:r>
          </a:p>
          <a:p>
            <a:r>
              <a:rPr lang="en-GB" smtClean="0"/>
              <a:t>Can be used in renal failure</a:t>
            </a:r>
          </a:p>
          <a:p>
            <a:r>
              <a:rPr lang="en-GB" smtClean="0"/>
              <a:t>Good in inflammatory, ischaemic and neuropathic pain.</a:t>
            </a:r>
          </a:p>
          <a:p>
            <a:r>
              <a:rPr lang="en-GB" smtClean="0"/>
              <a:t>My take up to 10 days to reach steady state plasma levels.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OTTLEA\Desktop\Picture2.jpg"/>
          <p:cNvPicPr>
            <a:picLocks noChangeAspect="1" noChangeArrowheads="1"/>
          </p:cNvPicPr>
          <p:nvPr userDrawn="1"/>
        </p:nvPicPr>
        <p:blipFill>
          <a:blip r:embed="rId2"/>
          <a:srcRect l="935" t="2083" r="1859"/>
          <a:stretch>
            <a:fillRect/>
          </a:stretch>
        </p:blipFill>
        <p:spPr bwMode="auto">
          <a:xfrm>
            <a:off x="142875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4320-A5AE-4953-ABAA-9ED71BB75073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EBC4-15EA-49DD-8D8A-1222530E3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81B8-9398-4534-A85F-4E28A9BC4CEF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EAC5-46C6-4ACC-8D9F-D54DA7DEA5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A480-B2AF-4F36-B2D1-F2A0E41BD297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20EA-30E1-452F-BCF8-9154C537B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EBF5-85F4-4233-ADC6-89AB8397D153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AFE0-A090-4FFC-855F-8C12A72F4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2CB1-2BC4-4601-A27C-A8B2D15437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102E-F390-41D1-842C-0F2D3F9AF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066925"/>
            <a:ext cx="5994415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28902" y="3643314"/>
            <a:ext cx="5929312" cy="1143000"/>
          </a:xfrm>
        </p:spPr>
        <p:txBody>
          <a:bodyPr/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1B3-AE47-4DCD-B2F8-B2288B6958B2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E334-5A5E-4FB4-84C8-9F1DC6560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14290"/>
            <a:ext cx="485775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1187-362E-4295-A36F-DED2C240AE79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65EA-2E18-467A-8A66-86DFADE141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8794" y="1600200"/>
            <a:ext cx="32147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6" y="1600200"/>
            <a:ext cx="3257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AB6C-5E2C-4E75-ABA5-102877294B3E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EB03-96EC-47A9-8C32-488FD0585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794" y="1717668"/>
            <a:ext cx="33575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794" y="2428868"/>
            <a:ext cx="3357586" cy="3357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2132" y="1717668"/>
            <a:ext cx="3328982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2132" y="2428867"/>
            <a:ext cx="3328982" cy="36972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25D6-9A60-4427-A5B6-62FEF690A51E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8C2E-B28E-4F63-BF60-A21FEC98A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B126-1B9A-4CD2-B520-304FC6575809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9515-3A14-48F0-B391-7D90B3CFB1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0738-807D-4C03-BE4B-809E8FD4D8A1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68E0-5CFE-41D0-A534-9747AE13E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87" y="1266818"/>
            <a:ext cx="25796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1285860"/>
            <a:ext cx="4714908" cy="484030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604" y="2500306"/>
            <a:ext cx="2571768" cy="292895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7D3D-B056-4F41-BF49-D0AC4E9ED4B3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25B1-75C6-48D2-8342-60E22A057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698" y="4800600"/>
            <a:ext cx="39862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3726" y="1214421"/>
            <a:ext cx="6280174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7698" y="5367338"/>
            <a:ext cx="39862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F47F-9904-4D06-9E33-A0F0E4DE4BD3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80B-0F21-4685-A0A9-C2722F1EA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8813" y="274638"/>
            <a:ext cx="485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8813" y="1600200"/>
            <a:ext cx="6757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4CCE8B-43E9-4A1A-910F-8D54A4D1774C}" type="datetimeFigureOut">
              <a:rPr lang="en-US"/>
              <a:pPr>
                <a:defRPr/>
              </a:pPr>
              <a:t>7/4/2017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020722-CABD-4C34-B2E6-21C213527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RBW_Master_logo_CMYK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715125" y="0"/>
            <a:ext cx="2428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50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71813" y="5487988"/>
            <a:ext cx="11906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500188" y="5413375"/>
            <a:ext cx="15716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64" r:id="rId13"/>
    <p:sldLayoutId id="214748366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030A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30A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30A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30A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30A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erc.mcw.edu/EPERC/FastFactsIndex/ff_075.ht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m.org.uk/10.html" TargetMode="External"/><Relationship Id="rId2" Type="http://schemas.openxmlformats.org/officeDocument/2006/relationships/hyperlink" Target="http://www.ppcscm.co.uk/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412875"/>
            <a:ext cx="7772400" cy="143192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Safe Opiate Prescribing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 2016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2131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>
                <a:latin typeface="Arial" charset="0"/>
                <a:cs typeface="Arial" charset="0"/>
              </a:rPr>
              <a:t>Dr Satbir Singh Jassal MBE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General Practitioner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Medical Director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Rainbows Hospice for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Children and Young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Breakthrough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Breakthrough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BTP = 10% or 16% of total 24hr dose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If stable  2mg /1ml of oral morphine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If unstable 3mg/1.5ml of oral morphine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Give at same time as last morphine elixir dose.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Child unable to swallow needs sc infusion of diamorphine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Diamorphine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1800" i="1" dirty="0" smtClean="0"/>
              <a:t>10mg oral morphine = 5mg parenteral morphine 			2 to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1800" i="1" dirty="0" smtClean="0"/>
              <a:t>15mg parenteral morphine = 10mg parenteral diamorphine		1.5 to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1800" i="1" dirty="0" smtClean="0"/>
              <a:t>Therefore 15mg oral morphine = 5 mg parenteral diamorphine 	3 to 1	</a:t>
            </a:r>
          </a:p>
          <a:p>
            <a:pPr>
              <a:defRPr/>
            </a:pPr>
            <a:r>
              <a:rPr lang="en-GB" sz="2400" dirty="0" smtClean="0"/>
              <a:t>20mg oral morphine = 6.66 mg diamorphine</a:t>
            </a:r>
          </a:p>
          <a:p>
            <a:pPr>
              <a:defRPr/>
            </a:pPr>
            <a:r>
              <a:rPr lang="en-GB" sz="2400" dirty="0" smtClean="0"/>
              <a:t>Set syringe driver at 7mg of diamorphine over 24 hours.</a:t>
            </a:r>
          </a:p>
          <a:p>
            <a:pPr>
              <a:defRPr/>
            </a:pPr>
            <a:r>
              <a:rPr lang="en-GB" sz="2400" b="1" dirty="0" smtClean="0"/>
              <a:t>What is BTP dose and how to give?</a:t>
            </a:r>
          </a:p>
          <a:p>
            <a:pPr>
              <a:defRPr/>
            </a:pPr>
            <a:r>
              <a:rPr lang="en-GB" sz="2400" b="1" dirty="0" smtClean="0"/>
              <a:t>How to convert</a:t>
            </a:r>
          </a:p>
          <a:p>
            <a:pPr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Diamorphine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BTP = 10% of total 24hr dose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Intranasal (use injection or spray, comes in 720 and 1600microgram/actuation)  = 720mcg/actuation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Buccal (use injection) = 0.7mg 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Stop MST and start syringe driver straight away.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b="1" dirty="0" smtClean="0"/>
              <a:t>Childs requirement goes up to 20mg/24hrs of diamorphine, child improves and you are asked to convert to fentanyl patches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None/>
              <a:defRPr/>
            </a:pPr>
            <a:r>
              <a:rPr lang="en-GB" dirty="0" smtClean="0"/>
              <a:t>Convert diamorphine to oral morphine.</a:t>
            </a:r>
          </a:p>
          <a:p>
            <a:pPr marL="514350" indent="-514350">
              <a:buFont typeface="Arial" pitchFamily="34" charset="0"/>
              <a:buNone/>
              <a:defRPr/>
            </a:pPr>
            <a:r>
              <a:rPr lang="en-GB" dirty="0" smtClean="0"/>
              <a:t>	diamorphine 20mg sc/24hrs</a:t>
            </a:r>
          </a:p>
          <a:p>
            <a:pPr marL="514350" indent="-514350">
              <a:buFont typeface="Arial" pitchFamily="34" charset="0"/>
              <a:buNone/>
              <a:defRPr/>
            </a:pPr>
            <a:r>
              <a:rPr lang="en-GB" dirty="0" smtClean="0"/>
              <a:t> times 3 = 60mg of oral morphine/24hrs</a:t>
            </a:r>
          </a:p>
          <a:p>
            <a:pPr>
              <a:buFont typeface="Arial" charset="0"/>
              <a:buNone/>
              <a:defRPr/>
            </a:pPr>
            <a:r>
              <a:rPr lang="en-GB" sz="1800" dirty="0" smtClean="0"/>
              <a:t>Product monograph: CBNF</a:t>
            </a:r>
          </a:p>
          <a:p>
            <a:pPr>
              <a:buFont typeface="Arial" charset="0"/>
              <a:buNone/>
              <a:defRPr/>
            </a:pPr>
            <a:r>
              <a:rPr lang="en-GB" sz="1800" dirty="0" smtClean="0"/>
              <a:t> Oral morphine 30mg = 12 micrograms/hour patch of fentanyl</a:t>
            </a:r>
          </a:p>
          <a:p>
            <a:pPr>
              <a:buFont typeface="Arial" charset="0"/>
              <a:buNone/>
              <a:defRPr/>
            </a:pPr>
            <a:r>
              <a:rPr lang="en-GB" sz="1800" dirty="0" smtClean="0"/>
              <a:t>Oral morphine 60mg = 25 micrograms/hour patch of fentanyl</a:t>
            </a:r>
          </a:p>
          <a:p>
            <a:pPr>
              <a:buFont typeface="Arial" charset="0"/>
              <a:buNone/>
              <a:defRPr/>
            </a:pPr>
            <a:r>
              <a:rPr lang="en-GB" sz="1800" dirty="0" smtClean="0"/>
              <a:t>Oral morphine 120mg = 50 micrograms /hour patch of fentanyl</a:t>
            </a:r>
          </a:p>
          <a:p>
            <a:pPr>
              <a:buFont typeface="Arial" charset="0"/>
              <a:buNone/>
              <a:defRPr/>
            </a:pPr>
            <a:r>
              <a:rPr lang="en-GB" sz="1800" dirty="0" smtClean="0"/>
              <a:t>Oral morphine 180mg = 75 micrograms /hour patch of fentanyl.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1800" dirty="0" smtClean="0"/>
              <a:t>Oral morphine 240mg = 100 micrograms /hour patch of fentanyl.</a:t>
            </a:r>
          </a:p>
          <a:p>
            <a:pPr>
              <a:buFont typeface="Arial" charset="0"/>
              <a:buNone/>
              <a:defRPr/>
            </a:pPr>
            <a:endParaRPr lang="en-GB" sz="1200" dirty="0" smtClean="0"/>
          </a:p>
          <a:p>
            <a:pPr marL="514350" indent="-514350">
              <a:buFont typeface="Arial" pitchFamily="34" charset="0"/>
              <a:buNone/>
              <a:defRPr/>
            </a:pP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Use product monogram and convert to fentanyl ‘25’ patch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What is BTP dose and how to give?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How to convert?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 lozenge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View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25mcg/hr patch over 24 hours = 600mcg/24hr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Using BTP rule needs 60-96mcg dose.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Smallest lozenge = 200mcg.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Child must be on minimum fentanyl 100mcg/hr patch to use lozenge.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Licenced for over 16years only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Must be able to use correctly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 lozenge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View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1800" dirty="0" smtClean="0"/>
              <a:t>The usefulness of lozenges in children is limited by the dose availability, no reliable conversion factor and also varies between preparations.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/>
              <a:t> Another caution is that opioid morphine approximate equivalence of the smallest lozenge (200 microgram) is 30 mg, meaning it is probably suitable to treat breakthrough pain only for children receiving a total daily dose equivalent of 180 mg morphine or more.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/>
              <a:t>Older children will often choose to remove the lozenge before it is completely dissolved, giving them some much-valued control over their analgesia.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/>
              <a:t>Note lozenge must be rotated in buccal pouch, not sucked.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 smtClean="0"/>
              <a:t>Unsuitable for pain in advanced neuromuscular disorders where independent physical rotation of lozenge not possible.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 intranasal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b="1" dirty="0" smtClean="0"/>
              <a:t>Neonate - Child&lt;2 years:</a:t>
            </a:r>
            <a:r>
              <a:rPr lang="en-GB" sz="2400" dirty="0" smtClean="0"/>
              <a:t> 1 microgram/kg as a single dose,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b="1" dirty="0" smtClean="0"/>
              <a:t>Child 2-18 years:</a:t>
            </a:r>
            <a:r>
              <a:rPr lang="en-GB" sz="2400" dirty="0" smtClean="0"/>
              <a:t> 1-2 micrograms/kg as a single dose, with initial maximum single dose of 50 micrograms.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The injection solution can be administered by the intranasal route for doses less than 50 micrograms which is the lowest strength of nasal spray available.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1336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Prescribing exercise</a:t>
            </a:r>
            <a:endParaRPr lang="en-GB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08500"/>
            <a:ext cx="7772400" cy="1500188"/>
          </a:xfrm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Fentanyl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Stick on patch and continue to use s/c syringe driver for 12 hours (THEN STOP)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Change patches every 72hrs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What about buprenorphine patches?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Buprenorphine patches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Consider strength and duration of use.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8538" y="2420938"/>
          <a:ext cx="6096000" cy="1585912"/>
        </p:xfrm>
        <a:graphic>
          <a:graphicData uri="http://schemas.openxmlformats.org/drawingml/2006/table">
            <a:tbl>
              <a:tblPr/>
              <a:tblGrid>
                <a:gridCol w="2374900"/>
                <a:gridCol w="288925"/>
                <a:gridCol w="1871662"/>
                <a:gridCol w="15605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12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BuTrans®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‘5’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24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BuTrans®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‘10’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48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BuTrans®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‘20’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84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Transtec®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‘35’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126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Transtec®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‘52.5’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morphine salt 168 mg daily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≡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Transtec®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‘70’ patch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4-day patches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8" name="Rectangle 1"/>
          <p:cNvSpPr>
            <a:spLocks noChangeArrowheads="1"/>
          </p:cNvSpPr>
          <p:nvPr/>
        </p:nvSpPr>
        <p:spPr bwMode="auto">
          <a:xfrm>
            <a:off x="1835150" y="966788"/>
            <a:ext cx="496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>
                <a:ea typeface="Calibri" pitchFamily="34" charset="0"/>
                <a:cs typeface="Times New Roman" pitchFamily="18" charset="0"/>
              </a:rPr>
              <a:t>Buprenorphine patches are </a:t>
            </a:r>
            <a:r>
              <a:rPr lang="en-GB" sz="2000" b="1" i="1">
                <a:ea typeface="Calibri" pitchFamily="34" charset="0"/>
                <a:cs typeface="Times New Roman" pitchFamily="18" charset="0"/>
              </a:rPr>
              <a:t>approximately</a:t>
            </a:r>
            <a:r>
              <a:rPr lang="en-GB" sz="2000" b="1">
                <a:ea typeface="Calibri" pitchFamily="34" charset="0"/>
                <a:cs typeface="Times New Roman" pitchFamily="18" charset="0"/>
              </a:rPr>
              <a:t> equivalent to the following 24-hour doses of oral morphine</a:t>
            </a:r>
            <a:endParaRPr lang="en-GB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Buccal Opiates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GB" altLang="en-US" dirty="0" smtClean="0"/>
              <a:t>Morphine and Oxycodone are poorly lipophilic but have some positive data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GB" altLang="en-US" sz="2800" dirty="0" smtClean="0">
                <a:solidFill>
                  <a:srgbClr val="0070C0"/>
                </a:solidFill>
              </a:rPr>
              <a:t>This may be due to intercellular absorption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GB" altLang="en-US" sz="2800" dirty="0" smtClean="0">
                <a:solidFill>
                  <a:srgbClr val="0070C0"/>
                </a:solidFill>
              </a:rPr>
              <a:t>They are just about small enough!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altLang="en-US" dirty="0" smtClean="0"/>
              <a:t>Diamorphine  solubility falls between fentanyl and morphine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altLang="en-US" dirty="0" smtClean="0">
                <a:solidFill>
                  <a:srgbClr val="0070C0"/>
                </a:solidFill>
              </a:rPr>
              <a:t>Most fentanyl preparations not suitable for children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Opioid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 child is now up to Fentanyl 100mcg/hr and is now long term on opioids.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Child develops tolerance / side effects and you are asked to rotate their opioid.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What do you choose and why?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How do you rotate?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Opioid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Oral morphine 240mg = 100 micrograms /hour patch of fentanyl.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When rotating convert dose to morphine equivalent = 240mg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Then reduce dose by 30% because of tolerance = 160mg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Then convert too MST = 80mg bd.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b="1" dirty="0" smtClean="0"/>
              <a:t>Now child is intolerant of morphine what else can you use and how?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Opioid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Use Oxycodone.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Do not attempt direct fentanyl to Oxycodone conversion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From previous calculations child needs 160mg morphine equivalence over 24hrs.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 smtClean="0"/>
              <a:t>Oral Morphine 1.5: Oral Oxycodone 1 , 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 smtClean="0"/>
              <a:t>i.e. 15mg Morphine: 10mg Oxycodone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160x0.66(1/1.5) = 106.66/24hrs of Oxycodone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Give child Oxycodone MR (OxyContin) 50mg </a:t>
            </a:r>
            <a:r>
              <a:rPr lang="en-GB" sz="2400" dirty="0" err="1" smtClean="0"/>
              <a:t>bd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Methadone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/>
              <a:t>Mu and delta receptor agonist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NMDA receptor antagonist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Has inactive metabolites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Long and variable elimination half life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Drug interaction with phenytoin and carbamazepine</a:t>
            </a:r>
          </a:p>
          <a:p>
            <a:pPr>
              <a:buFont typeface="Arial" pitchFamily="34" charset="0"/>
              <a:buChar char="•"/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Methadone 2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/>
              <a:t>Useful in paradoxical pain and when morphine tolerance a problem.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Can be used in renal failure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Good in inflammatory, ischaemic and neuropathic pain.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/>
              <a:t>May take up to 10 days to reach steady state plasma levels.</a:t>
            </a:r>
          </a:p>
          <a:p>
            <a:pPr>
              <a:buFont typeface="Arial" pitchFamily="34" charset="0"/>
              <a:buChar char="•"/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Methadone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Bioavailability 41-99%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Half life 7-65 hours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Metabolism – Hepatic CYP3A4, CYP2B6 and CYP2D6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Metabolism affected by many drugs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High fat solubility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Prescribing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Child aged 3yrs weight 12Kg</a:t>
            </a:r>
          </a:p>
          <a:p>
            <a:pPr>
              <a:defRPr/>
            </a:pPr>
            <a:r>
              <a:rPr lang="en-GB" dirty="0" smtClean="0"/>
              <a:t>In pain needs paracetamol</a:t>
            </a:r>
          </a:p>
          <a:p>
            <a:pPr>
              <a:defRPr/>
            </a:pPr>
            <a:r>
              <a:rPr lang="en-GB" dirty="0" smtClean="0"/>
              <a:t>How would you give and how much</a:t>
            </a:r>
          </a:p>
          <a:p>
            <a:pPr>
              <a:defRPr/>
            </a:pPr>
            <a:r>
              <a:rPr lang="en-GB" i="1" dirty="0" smtClean="0"/>
              <a:t>Child 2-4yrs 180mg </a:t>
            </a:r>
            <a:r>
              <a:rPr lang="en-GB" i="1" dirty="0" err="1" smtClean="0"/>
              <a:t>qds</a:t>
            </a:r>
            <a:endParaRPr lang="en-GB" i="1" dirty="0" smtClean="0"/>
          </a:p>
          <a:p>
            <a:pPr>
              <a:defRPr/>
            </a:pPr>
            <a:r>
              <a:rPr lang="en-GB" i="1" dirty="0" smtClean="0"/>
              <a:t>Child 1 month-6 years 15-20mg/kg </a:t>
            </a:r>
            <a:r>
              <a:rPr lang="en-GB" i="1" dirty="0" err="1" smtClean="0"/>
              <a:t>qds</a:t>
            </a:r>
            <a:endParaRPr lang="en-GB" i="1" dirty="0" smtClean="0"/>
          </a:p>
          <a:p>
            <a:pPr>
              <a:defRPr/>
            </a:pP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Methadone -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Fat saturation timing and dose reduction,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Frequency of increasing dose.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Do you substitute or prescribe jointly with other opioids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What is the BTP dose and what form?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Dose conversion formula</a:t>
            </a:r>
          </a:p>
          <a:p>
            <a:pPr marL="1154430" lvl="2" indent="-514350">
              <a:buFont typeface="Arial" pitchFamily="34" charset="0"/>
              <a:buNone/>
              <a:defRPr/>
            </a:pPr>
            <a:r>
              <a:rPr lang="en-GB" dirty="0" smtClean="0"/>
              <a:t>10mg morphine = 2.5mg methadone</a:t>
            </a:r>
          </a:p>
          <a:p>
            <a:pPr marL="1154430" lvl="2" indent="-514350">
              <a:buFont typeface="Arial" pitchFamily="34" charset="0"/>
              <a:buNone/>
              <a:defRPr/>
            </a:pPr>
            <a:r>
              <a:rPr lang="en-GB" dirty="0" smtClean="0"/>
              <a:t>100mg morphine = 16.2mg methadone</a:t>
            </a:r>
          </a:p>
          <a:p>
            <a:pPr marL="1154430" lvl="2" indent="-514350">
              <a:buFont typeface="Arial" pitchFamily="34" charset="0"/>
              <a:buNone/>
              <a:defRPr/>
            </a:pPr>
            <a:r>
              <a:rPr lang="en-GB" dirty="0" smtClean="0"/>
              <a:t>500mg morphine = 36.2mg methadone</a:t>
            </a:r>
          </a:p>
          <a:p>
            <a:pPr marL="1154430" lvl="2" indent="-514350">
              <a:buFont typeface="Arial" pitchFamily="34" charset="0"/>
              <a:buNone/>
              <a:defRPr/>
            </a:pPr>
            <a:r>
              <a:rPr lang="en-GB" dirty="0" smtClean="0"/>
              <a:t>(Rule of 15 – Xmg/15 +15 with 25% reduction for cross tolerance)</a:t>
            </a:r>
            <a:endParaRPr lang="en-GB" sz="13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47813" y="1484313"/>
          <a:ext cx="6607175" cy="2811462"/>
        </p:xfrm>
        <a:graphic>
          <a:graphicData uri="http://schemas.openxmlformats.org/drawingml/2006/table">
            <a:tbl>
              <a:tblPr/>
              <a:tblGrid>
                <a:gridCol w="2201771"/>
                <a:gridCol w="2202486"/>
                <a:gridCol w="2202486"/>
              </a:tblGrid>
              <a:tr h="62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Daily morphine equivalent dose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Conversion ratio (morphine : methadone)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Methadone "Rule of 15"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&lt;100mg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3:1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Divide total morphine dose by 15, then add 15mg to get total daily dose methadone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Rule of 15 – </a:t>
                      </a: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Morphine </a:t>
                      </a: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mg/15 +</a:t>
                      </a: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15mg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101 to 300mg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5:1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301 to 600mg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10:1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4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601 to 800mg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12:1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801 to 1000mg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15:1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Accurate from 60 to 1200mg/day of morphine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&gt;1000mg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20:1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83" name="Rectangle 2"/>
          <p:cNvSpPr>
            <a:spLocks noChangeArrowheads="1"/>
          </p:cNvSpPr>
          <p:nvPr/>
        </p:nvSpPr>
        <p:spPr bwMode="auto">
          <a:xfrm>
            <a:off x="1547813" y="1052513"/>
            <a:ext cx="3094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Methadone Conversion Table</a:t>
            </a:r>
          </a:p>
        </p:txBody>
      </p:sp>
      <p:sp>
        <p:nvSpPr>
          <p:cNvPr id="49184" name="Rectangle 3"/>
          <p:cNvSpPr>
            <a:spLocks noChangeArrowheads="1"/>
          </p:cNvSpPr>
          <p:nvPr/>
        </p:nvSpPr>
        <p:spPr bwMode="auto">
          <a:xfrm>
            <a:off x="1547813" y="4581525"/>
            <a:ext cx="662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(ref Plank W, Simplified methadone conversion, J Palliat Med, 2005 Jun;8(3):478-9)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835150" y="6207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Ayonrinde OT, Bridge DT. The rediscovery of methadone for cancer pain management. Med J Aust 2000; 173(10): 536-540.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3125" y="1811338"/>
          <a:ext cx="4857750" cy="3235325"/>
        </p:xfrm>
        <a:graphic>
          <a:graphicData uri="http://schemas.openxmlformats.org/drawingml/2006/table">
            <a:tbl>
              <a:tblPr/>
              <a:tblGrid>
                <a:gridCol w="2428875"/>
                <a:gridCol w="2428875"/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Daily oral morphine dose equivalents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Conversion ratio of oral morphine to oral methadone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 &lt;100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3:1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101-300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5:1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301-600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601-800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12:1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801-1000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15:1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&gt;1000 mg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0209" name="Rectangle 1"/>
          <p:cNvSpPr>
            <a:spLocks noChangeArrowheads="1"/>
          </p:cNvSpPr>
          <p:nvPr/>
        </p:nvSpPr>
        <p:spPr bwMode="auto">
          <a:xfrm>
            <a:off x="-468313" y="-323850"/>
            <a:ext cx="18415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16463" y="2276475"/>
          <a:ext cx="3481387" cy="4092575"/>
        </p:xfrm>
        <a:graphic>
          <a:graphicData uri="http://schemas.openxmlformats.org/drawingml/2006/table">
            <a:tbl>
              <a:tblPr/>
              <a:tblGrid>
                <a:gridCol w="1741129"/>
                <a:gridCol w="1741129"/>
              </a:tblGrid>
              <a:tr h="965892">
                <a:tc>
                  <a:txBody>
                    <a:bodyPr/>
                    <a:lstStyle/>
                    <a:p>
                      <a:r>
                        <a:rPr lang="en-GB" sz="1300"/>
                        <a:t>"Due to incomplete cross-tolerance, it is recommended that the initial dose is 50-75% of the equianalgesic dose"  - Based on the Ayonrinde method above.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548" marR="65548" marT="32774" marB="32774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94">
                <a:tc>
                  <a:txBody>
                    <a:bodyPr/>
                    <a:lstStyle/>
                    <a:p>
                      <a:r>
                        <a:rPr lang="en-GB" sz="1300"/>
                        <a:t>Daily oral morphine dose equivalents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Conversion ratio of oral morphine to oral methadone using 25% reduction (75% of equianalgesic dose)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 &lt;100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/>
                        <a:t>4:1</a:t>
                      </a:r>
                      <a:endParaRPr lang="en-GB" sz="130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101-300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/>
                        <a:t>6.7:1</a:t>
                      </a:r>
                      <a:endParaRPr lang="en-GB" sz="130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301-600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/>
                        <a:t>13.3:1</a:t>
                      </a:r>
                      <a:endParaRPr lang="en-GB" sz="130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601-800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/>
                        <a:t>15.4:1</a:t>
                      </a:r>
                      <a:endParaRPr lang="en-GB" sz="130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801-1000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/>
                        <a:t>20:1</a:t>
                      </a:r>
                      <a:endParaRPr lang="en-GB" sz="130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613">
                <a:tc>
                  <a:txBody>
                    <a:bodyPr/>
                    <a:lstStyle/>
                    <a:p>
                      <a:r>
                        <a:rPr lang="en-GB" sz="1300"/>
                        <a:t>&gt;1000 mg</a:t>
                      </a:r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/>
                        <a:t>26.7:1</a:t>
                      </a:r>
                      <a:endParaRPr lang="en-GB" sz="1300" dirty="0"/>
                    </a:p>
                  </a:txBody>
                  <a:tcPr marL="20484" marR="20484" marT="20484" marB="20484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1232" name="Rectangle 1"/>
          <p:cNvSpPr>
            <a:spLocks noChangeArrowheads="1"/>
          </p:cNvSpPr>
          <p:nvPr/>
        </p:nvSpPr>
        <p:spPr bwMode="auto">
          <a:xfrm>
            <a:off x="755650" y="252413"/>
            <a:ext cx="6659563" cy="203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  <a:p>
            <a:pPr eaLnBrk="0" hangingPunct="0"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Gazelle G, Fine PG. Fast Facts Documents #075 - Methadone for the Treatment of Pain, 2nd ed 2009. End of Life/ Palliative Education Resource Center. Link:</a:t>
            </a:r>
            <a:r>
              <a:rPr lang="en-US">
                <a:solidFill>
                  <a:srgbClr val="000000"/>
                </a:solidFill>
                <a:hlinkClick r:id="rId2"/>
              </a:rPr>
              <a:t>http://www.eperc.mcw.edu/EPERC/FastFactsIndex/ff_075.htm</a:t>
            </a:r>
            <a:r>
              <a:rPr lang="en-US">
                <a:solidFill>
                  <a:srgbClr val="000000"/>
                </a:solidFill>
              </a:rPr>
              <a:t>(Revisited April 2013).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2852738"/>
          <a:ext cx="4857750" cy="1360487"/>
        </p:xfrm>
        <a:graphic>
          <a:graphicData uri="http://schemas.openxmlformats.org/drawingml/2006/table">
            <a:tbl>
              <a:tblPr/>
              <a:tblGrid>
                <a:gridCol w="1598623"/>
                <a:gridCol w="3259127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30-90 mg</a:t>
                      </a:r>
                    </a:p>
                  </a:txBody>
                  <a:tcPr marL="28575" marR="28575" marT="28575" marB="28575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90-300 mg</a:t>
                      </a:r>
                    </a:p>
                  </a:txBody>
                  <a:tcPr marL="28575" marR="28575" marT="28575" marB="28575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8:1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&gt; 300 mg</a:t>
                      </a:r>
                    </a:p>
                  </a:txBody>
                  <a:tcPr marL="28575" marR="28575" marT="28575" marB="28575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12:1</a:t>
                      </a:r>
                    </a:p>
                  </a:txBody>
                  <a:tcPr marL="28575" marR="28575" marT="28575" marB="28575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2244" name="Rectangle 1"/>
          <p:cNvSpPr>
            <a:spLocks noChangeArrowheads="1"/>
          </p:cNvSpPr>
          <p:nvPr/>
        </p:nvSpPr>
        <p:spPr bwMode="auto">
          <a:xfrm rot="10800000" flipV="1">
            <a:off x="1979613" y="908050"/>
            <a:ext cx="5472112" cy="147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Mercadante S, Casuccio A, Fulfaro F, et al. Switching from morphine to methadone to improve analgesia and tolerability in cancer patients: A prospective study. J Clin Oncol. 2001;19:2898-2904.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Methadone -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Who should initiate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How much do we teach different people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When used for drug addiction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Opioid Naive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100-200mcgs/kg per dose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1.2-2.4mg per dose (max 5mg)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Every 4 hours for first 2-3 doses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Then every 6-12hrs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Reduces dose by up to 50% when pain control and saturation occurs.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BTP – short acting opioid.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Opioid substitution / rotation or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In one approach, previous opioid therapy is completely stopped before starting a fixed dose of methadone at variable dose intervals.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The other approach incorporates a transition period where the dose of the former opioid is reduced and partially replaced by methadone which is then titrated upwards. 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Other Methadone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Oral to parenteral 2:1, but parenteral to oral 1:1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ECG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Drug interaction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Use renal impairment- reduce dose 50%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Problems with overdose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196975"/>
            <a:ext cx="675798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NMDA receptor antagonist</a:t>
            </a:r>
          </a:p>
          <a:p>
            <a:pPr eaLnBrk="1" hangingPunct="1">
              <a:defRPr/>
            </a:pPr>
            <a:r>
              <a:rPr lang="en-GB" sz="2400" dirty="0" smtClean="0"/>
              <a:t>Anaesthetic drug</a:t>
            </a:r>
          </a:p>
          <a:p>
            <a:pPr eaLnBrk="1" hangingPunct="1">
              <a:defRPr/>
            </a:pPr>
            <a:r>
              <a:rPr lang="en-GB" sz="2400" dirty="0" smtClean="0"/>
              <a:t>Good for pain syndromes with sensory abnormalities of neuropathic or inflammatory pain</a:t>
            </a:r>
          </a:p>
          <a:p>
            <a:pPr eaLnBrk="1" hangingPunct="1">
              <a:defRPr/>
            </a:pPr>
            <a:r>
              <a:rPr lang="en-GB" sz="2400" dirty="0" smtClean="0"/>
              <a:t>Bioavailability parenteral=93%, oral=16%</a:t>
            </a:r>
          </a:p>
          <a:p>
            <a:pPr eaLnBrk="1" hangingPunct="1">
              <a:defRPr/>
            </a:pPr>
            <a:r>
              <a:rPr lang="en-GB" sz="2400" dirty="0" smtClean="0"/>
              <a:t>Oral – analgesia in 30mins, half life 1-3hrs</a:t>
            </a:r>
          </a:p>
          <a:p>
            <a:pPr eaLnBrk="1" hangingPunct="1">
              <a:defRPr/>
            </a:pPr>
            <a:r>
              <a:rPr lang="en-GB" sz="2400" dirty="0" smtClean="0"/>
              <a:t>Tastes horrible</a:t>
            </a:r>
          </a:p>
          <a:p>
            <a:pPr eaLnBrk="1" hangingPunct="1">
              <a:defRPr/>
            </a:pPr>
            <a:r>
              <a:rPr lang="en-GB" sz="2400" dirty="0" smtClean="0"/>
              <a:t>Can cause hallucinations, confusion or delirium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Paracetamol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Paracetamol 180mg </a:t>
            </a:r>
            <a:r>
              <a:rPr lang="en-GB" dirty="0" err="1" smtClean="0"/>
              <a:t>po</a:t>
            </a:r>
            <a:r>
              <a:rPr lang="en-GB" dirty="0" smtClean="0"/>
              <a:t> every 4-6 hours, max 4 doses in 24hrs</a:t>
            </a:r>
          </a:p>
          <a:p>
            <a:pPr>
              <a:defRPr/>
            </a:pPr>
            <a:r>
              <a:rPr lang="en-GB" dirty="0" smtClean="0"/>
              <a:t>Using 120mg/5mls = 7.5ml</a:t>
            </a:r>
          </a:p>
          <a:p>
            <a:pPr>
              <a:defRPr/>
            </a:pPr>
            <a:r>
              <a:rPr lang="en-GB" dirty="0" smtClean="0"/>
              <a:t>Using 250mg/5mls = 3.6mls</a:t>
            </a:r>
          </a:p>
          <a:p>
            <a:pPr>
              <a:defRPr/>
            </a:pPr>
            <a:r>
              <a:rPr lang="en-GB" dirty="0" smtClean="0"/>
              <a:t>Other route?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Ketamine 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Child 1 month -12 years 150mcg/kg/dose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1.8mg /dose prn or 6-8hrly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Can use sublingually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Oral to parenteral 1:1, but parenteral to oral 3:1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Urinary tract symptoms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Dilute with normal saline in CSCI.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Watch side effects, ?haloperidol or midazolam.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Where to get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Rainbow hospice symptom control manual. </a:t>
            </a:r>
            <a:r>
              <a:rPr lang="en-GB" sz="2400" dirty="0" smtClean="0">
                <a:hlinkClick r:id="rId2"/>
              </a:rPr>
              <a:t>www.ppcscm.co.uk</a:t>
            </a:r>
            <a:endParaRPr lang="en-GB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APPM drug formulary </a:t>
            </a:r>
            <a:r>
              <a:rPr lang="en-GB" sz="2400" dirty="0" smtClean="0">
                <a:hlinkClick r:id="rId3"/>
              </a:rPr>
              <a:t>http://www.appm.org.uk/10.html</a:t>
            </a:r>
            <a:r>
              <a:rPr lang="en-GB" sz="2400" dirty="0" smtClean="0"/>
              <a:t>  </a:t>
            </a: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CBNF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ctrTitle" sz="quarter"/>
          </p:nvPr>
        </p:nvSpPr>
        <p:spPr>
          <a:xfrm>
            <a:off x="1692275" y="1844675"/>
            <a:ext cx="6261100" cy="1431925"/>
          </a:xfrm>
        </p:spPr>
        <p:txBody>
          <a:bodyPr/>
          <a:lstStyle/>
          <a:p>
            <a:r>
              <a:rPr lang="en-GB" sz="4800" smtClean="0">
                <a:latin typeface="Arial" charset="0"/>
                <a:cs typeface="Arial" charset="0"/>
              </a:rPr>
              <a:t>Thank you for coming and listening</a:t>
            </a:r>
          </a:p>
        </p:txBody>
      </p:sp>
      <p:sp>
        <p:nvSpPr>
          <p:cNvPr id="60418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Is this right? - Codeine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125538"/>
            <a:ext cx="6757988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Analgesic effect due to (&lt;10%) conversion to morphine.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Codeine is a prodrug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Enzyme CYP2D6.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Foetus, CYP2D6 activity is absent or less than 1% of adult values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err="1" smtClean="0"/>
              <a:t>Apprx</a:t>
            </a:r>
            <a:r>
              <a:rPr lang="en-GB" sz="2400" dirty="0" smtClean="0"/>
              <a:t> 25% of the adult values in children below five years.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Analgesic effect is (very) low or absent in neonates and young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Codeine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125538"/>
            <a:ext cx="6757988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Substantial inter-individual and inter-ethnic differences in the conversion rate.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Furthermore, the percentage of poor metabolisers can vary in ethnic groups from 1% to 30%.</a:t>
            </a:r>
          </a:p>
          <a:p>
            <a:pPr>
              <a:buFont typeface="Arial" pitchFamily="34" charset="0"/>
              <a:buNone/>
              <a:defRPr/>
            </a:pPr>
            <a:r>
              <a:rPr lang="en-GB" i="1" dirty="0" smtClean="0"/>
              <a:t>Conversely,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Individuals who metabolise codeine quickly and extensively are at risk of severe opioid toxicity.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WHO pain ladder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z="2400" smtClean="0">
                <a:latin typeface="Arial" charset="0"/>
                <a:cs typeface="Arial" charset="0"/>
              </a:rPr>
              <a:t>(World Health Organisation 2012)</a:t>
            </a:r>
            <a:br>
              <a:rPr lang="en-GB" sz="2400" smtClean="0">
                <a:latin typeface="Arial" charset="0"/>
                <a:cs typeface="Arial" charset="0"/>
              </a:rPr>
            </a:br>
            <a:r>
              <a:rPr lang="en-GB" sz="2400" smtClean="0">
                <a:latin typeface="Arial" charset="0"/>
                <a:cs typeface="Arial" charset="0"/>
                <a:hlinkClick r:id="rId2" action="ppaction://hlinksldjump"/>
              </a:rPr>
              <a:t>Codeine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3490" name="Line 3"/>
          <p:cNvSpPr>
            <a:spLocks noChangeShapeType="1"/>
          </p:cNvSpPr>
          <p:nvPr/>
        </p:nvSpPr>
        <p:spPr bwMode="auto">
          <a:xfrm>
            <a:off x="2351088" y="47688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4256088" y="354965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4256088" y="35496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6161088" y="233045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6161088" y="23304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2274888" y="5607050"/>
            <a:ext cx="617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1741488" y="4062413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Simple analgesia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4140200" y="2636838"/>
            <a:ext cx="2160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Low doses of strong opioids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13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Strong opioids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3798888" y="5662613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Increasing pain intensity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2122488" y="4900613"/>
            <a:ext cx="159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+ </a:t>
            </a:r>
            <a:r>
              <a:rPr lang="en-GB" sz="2400" i="1"/>
              <a:t>adjuvant</a:t>
            </a:r>
            <a:endParaRPr lang="en-GB" sz="2400"/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4484688" y="3757613"/>
            <a:ext cx="159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+ </a:t>
            </a:r>
            <a:r>
              <a:rPr lang="en-GB" sz="2400" i="1"/>
              <a:t>adjuvant</a:t>
            </a:r>
            <a:endParaRPr lang="en-GB" sz="2400"/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6389688" y="2462213"/>
            <a:ext cx="159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+ </a:t>
            </a:r>
            <a:r>
              <a:rPr lang="en-GB" sz="2400" i="1"/>
              <a:t>adjuvant</a:t>
            </a: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Tramadol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3" y="1600200"/>
            <a:ext cx="6757987" cy="44211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Centrally acting related structurally to codeine / morphine.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Has 2 enantiomers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one working on mu opioid receptor,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the other on inhibition serotonin reuptake and inhibition norepinephrine reuptake (enhancing inhibitory effects on pain transmission in spinal cord)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Have active metabolites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Tramadol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Has rapid and almost complete oral absorption.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Excreted by kidneys.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½ life of 6 hours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Catalysed by Cytochrome 450 CYP2D6, CYP2B6 and CYP3A4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Wide variable pharmacokinetics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Analgesic potency of 10% of morphine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Tramadol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Can help in neuropathic pain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Less constipation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Good in combination with paracetamol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/>
              <a:t>NOT RECOMMEND BY WHO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u="sng" dirty="0" smtClean="0">
                <a:hlinkClick r:id="rId2" action="ppaction://hlinksldjump"/>
              </a:rPr>
              <a:t>Codeine</a:t>
            </a:r>
            <a:endParaRPr lang="en-GB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Paracetamol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Suppositories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60mg, 120mg. 125mg. 240mg, 250mg.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Pain not controlled now needs codeine</a:t>
            </a:r>
          </a:p>
          <a:p>
            <a:pPr>
              <a:defRPr/>
            </a:pPr>
            <a:r>
              <a:rPr lang="en-GB" i="1" dirty="0" smtClean="0"/>
              <a:t>Child 1month-12years 0.5-1mg/kg every 4-6 hours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Codeine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Codeine no longer recommended</a:t>
            </a:r>
          </a:p>
          <a:p>
            <a:pPr>
              <a:defRPr/>
            </a:pPr>
            <a:r>
              <a:rPr lang="en-GB" dirty="0" smtClean="0">
                <a:hlinkClick r:id="rId2" action="ppaction://hlinksldjump"/>
              </a:rPr>
              <a:t>Is this right? – Codeine</a:t>
            </a:r>
            <a:endParaRPr lang="en-GB" dirty="0" smtClean="0"/>
          </a:p>
          <a:p>
            <a:pPr>
              <a:defRPr/>
            </a:pPr>
            <a:r>
              <a:rPr lang="en-GB" dirty="0" smtClean="0">
                <a:hlinkClick r:id="rId3" action="ppaction://hlinksldjump"/>
              </a:rPr>
              <a:t>Tramadol</a:t>
            </a:r>
            <a:r>
              <a:rPr lang="en-GB" dirty="0" smtClean="0"/>
              <a:t>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Pain not controlled needs morphine</a:t>
            </a:r>
          </a:p>
          <a:p>
            <a:pPr>
              <a:defRPr/>
            </a:pPr>
            <a:r>
              <a:rPr lang="en-GB" i="1" dirty="0" smtClean="0"/>
              <a:t>Child 2-12 years 200-300microgram/kg every 4 hours</a:t>
            </a:r>
          </a:p>
          <a:p>
            <a:pPr>
              <a:defRPr/>
            </a:pPr>
            <a:r>
              <a:rPr lang="en-GB" i="1" dirty="0" smtClean="0"/>
              <a:t>Also how to give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Morphine 200micrograms X 12Kg = 2400 micrograms per dose</a:t>
            </a:r>
          </a:p>
          <a:p>
            <a:pPr>
              <a:defRPr/>
            </a:pPr>
            <a:r>
              <a:rPr lang="en-GB" sz="2400" dirty="0" smtClean="0"/>
              <a:t>NOW convert to mg = 2.4mg per dose</a:t>
            </a:r>
          </a:p>
          <a:p>
            <a:pPr>
              <a:defRPr/>
            </a:pPr>
            <a:r>
              <a:rPr lang="en-GB" sz="2400" dirty="0" smtClean="0"/>
              <a:t>Comes as 10mg/5ml</a:t>
            </a:r>
          </a:p>
          <a:p>
            <a:pPr>
              <a:defRPr/>
            </a:pPr>
            <a:r>
              <a:rPr lang="en-GB" sz="2400" dirty="0" smtClean="0"/>
              <a:t>Give 2.4mg/1.2ml every </a:t>
            </a:r>
            <a:r>
              <a:rPr lang="en-GB" sz="2400" u="sng" dirty="0" smtClean="0"/>
              <a:t>4</a:t>
            </a:r>
            <a:r>
              <a:rPr lang="en-GB" sz="2400" dirty="0" smtClean="0"/>
              <a:t> hours</a:t>
            </a:r>
          </a:p>
          <a:p>
            <a:pPr>
              <a:defRPr/>
            </a:pPr>
            <a:r>
              <a:rPr lang="en-GB" sz="2400" dirty="0" smtClean="0"/>
              <a:t>Give 4.8mg/2.4mls or 5mg/2.5mls bedtime if do not wish to wake child in night</a:t>
            </a:r>
          </a:p>
          <a:p>
            <a:pPr>
              <a:defRPr/>
            </a:pPr>
            <a:r>
              <a:rPr lang="en-GB" sz="2400" dirty="0" smtClean="0"/>
              <a:t>Pain not controlled how would you increase?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Give as required addition doses.</a:t>
            </a:r>
          </a:p>
          <a:p>
            <a:pPr>
              <a:defRPr/>
            </a:pPr>
            <a:r>
              <a:rPr lang="en-GB" dirty="0" smtClean="0"/>
              <a:t>1 hour between doses</a:t>
            </a:r>
          </a:p>
          <a:p>
            <a:pPr>
              <a:defRPr/>
            </a:pPr>
            <a:r>
              <a:rPr lang="en-GB" dirty="0" smtClean="0">
                <a:hlinkClick r:id="rId2" action="ppaction://hlinksldjump"/>
              </a:rPr>
              <a:t>Opioids - Benefits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Pain now controlled on 2.4mg every 4 hours plus 2 additional doses of 2.4mg a time.</a:t>
            </a:r>
          </a:p>
          <a:p>
            <a:pPr>
              <a:defRPr/>
            </a:pPr>
            <a:r>
              <a:rPr lang="en-GB" dirty="0" smtClean="0"/>
              <a:t>You wish to convert to MST or Fentanyl.</a:t>
            </a:r>
          </a:p>
          <a:p>
            <a:pPr>
              <a:defRPr/>
            </a:pPr>
            <a:r>
              <a:rPr lang="en-GB" dirty="0" smtClean="0"/>
              <a:t>Which do you choice how and why?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48577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MST /Fentanyl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Total daily morphine dose </a:t>
            </a:r>
          </a:p>
          <a:p>
            <a:pPr>
              <a:defRPr/>
            </a:pPr>
            <a:r>
              <a:rPr lang="en-GB" sz="2400" dirty="0" smtClean="0"/>
              <a:t>2.4mg X 6 = 14.4mg (regular)</a:t>
            </a:r>
          </a:p>
          <a:p>
            <a:pPr>
              <a:defRPr/>
            </a:pPr>
            <a:r>
              <a:rPr lang="en-GB" sz="2400" dirty="0" smtClean="0"/>
              <a:t>2.4mg X 2 = 4.8mg (prn)</a:t>
            </a:r>
          </a:p>
          <a:p>
            <a:pPr>
              <a:defRPr/>
            </a:pPr>
            <a:r>
              <a:rPr lang="en-GB" sz="2400" dirty="0" smtClean="0"/>
              <a:t>Total = 19.2mg</a:t>
            </a:r>
          </a:p>
          <a:p>
            <a:pPr>
              <a:defRPr/>
            </a:pPr>
            <a:r>
              <a:rPr lang="en-GB" sz="2400" dirty="0" smtClean="0"/>
              <a:t>Use MST 10mg </a:t>
            </a:r>
            <a:r>
              <a:rPr lang="en-GB" sz="2400" dirty="0" err="1" smtClean="0"/>
              <a:t>bd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Mix a 20mg MST sachet in 10mls of water and give 10mg/5mls </a:t>
            </a:r>
            <a:r>
              <a:rPr lang="en-GB" sz="2400" dirty="0" err="1" smtClean="0"/>
              <a:t>bd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Fentanyl ‘12’ patch = 30-45mg morphine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/>
              <a:t>What is BTP dose 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/>
              <a:t>How to convert?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1820</Words>
  <Application>Microsoft Office PowerPoint</Application>
  <PresentationFormat>On-screen Show (4:3)</PresentationFormat>
  <Paragraphs>348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Office Theme</vt:lpstr>
      <vt:lpstr>Office Theme</vt:lpstr>
      <vt:lpstr>Office Theme</vt:lpstr>
      <vt:lpstr>     Safe Opiate Prescribing  2016</vt:lpstr>
      <vt:lpstr>PRESCRIBING EXERCISE</vt:lpstr>
      <vt:lpstr>Prescribing exercise</vt:lpstr>
      <vt:lpstr>Paracetamol</vt:lpstr>
      <vt:lpstr>Paracetamol</vt:lpstr>
      <vt:lpstr>Codeine</vt:lpstr>
      <vt:lpstr>Morphine</vt:lpstr>
      <vt:lpstr>Morphine</vt:lpstr>
      <vt:lpstr>MST /Fentanyl</vt:lpstr>
      <vt:lpstr>Slide 10</vt:lpstr>
      <vt:lpstr>Slide 11</vt:lpstr>
      <vt:lpstr>MST</vt:lpstr>
      <vt:lpstr>Diamorphine</vt:lpstr>
      <vt:lpstr>Diamorphine</vt:lpstr>
      <vt:lpstr>Fentanyl</vt:lpstr>
      <vt:lpstr>Fentanyl</vt:lpstr>
      <vt:lpstr>Fentanyl lozenge  View 1</vt:lpstr>
      <vt:lpstr>Fentanyl lozenge View 2</vt:lpstr>
      <vt:lpstr>Fentanyl intranasal </vt:lpstr>
      <vt:lpstr>Fentanyl conversion</vt:lpstr>
      <vt:lpstr>Buprenorphine patches</vt:lpstr>
      <vt:lpstr>Slide 22</vt:lpstr>
      <vt:lpstr>Buccal Opiates</vt:lpstr>
      <vt:lpstr>Opioid rotation</vt:lpstr>
      <vt:lpstr>Opioid rotation</vt:lpstr>
      <vt:lpstr>Opioid rotation</vt:lpstr>
      <vt:lpstr>Methadone 1</vt:lpstr>
      <vt:lpstr>Methadone 2</vt:lpstr>
      <vt:lpstr>Methadone</vt:lpstr>
      <vt:lpstr>Methadone - Issues</vt:lpstr>
      <vt:lpstr>Slide 31</vt:lpstr>
      <vt:lpstr>Slide 32</vt:lpstr>
      <vt:lpstr>Slide 33</vt:lpstr>
      <vt:lpstr>Slide 34</vt:lpstr>
      <vt:lpstr>Methadone - Issues</vt:lpstr>
      <vt:lpstr>Opioid Naive</vt:lpstr>
      <vt:lpstr>Opioid substitution / rotation or switch</vt:lpstr>
      <vt:lpstr>Other Methadone </vt:lpstr>
      <vt:lpstr>Ketamine</vt:lpstr>
      <vt:lpstr>Ketamine prescribing</vt:lpstr>
      <vt:lpstr>Where to get help</vt:lpstr>
      <vt:lpstr>Thank you for coming and listening</vt:lpstr>
      <vt:lpstr>Is this right? - Codeine</vt:lpstr>
      <vt:lpstr>Codeine</vt:lpstr>
      <vt:lpstr>WHO pain ladder (World Health Organisation 2012) Codeine</vt:lpstr>
      <vt:lpstr>Tramadol</vt:lpstr>
      <vt:lpstr>Tramadol</vt:lpstr>
      <vt:lpstr>Tramadol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Lea</dc:creator>
  <cp:lastModifiedBy>rhsc-fau</cp:lastModifiedBy>
  <cp:revision>171</cp:revision>
  <dcterms:created xsi:type="dcterms:W3CDTF">2009-09-29T13:14:28Z</dcterms:created>
  <dcterms:modified xsi:type="dcterms:W3CDTF">2017-07-04T02:27:50Z</dcterms:modified>
</cp:coreProperties>
</file>